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5" roundtripDataSignature="AMtx7mj+VLTfTODuQx7zVChW05AbZCwF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1a6fc651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1a6fc65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d1a6fc6513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1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1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100000" ty="0" sy="100000"/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7.gif"/><Relationship Id="rId9" Type="http://schemas.openxmlformats.org/officeDocument/2006/relationships/image" Target="../media/image5.jp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1.gif"/><Relationship Id="rId8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Relationship Id="rId5" Type="http://schemas.openxmlformats.org/officeDocument/2006/relationships/image" Target="../media/image29.gif"/><Relationship Id="rId6" Type="http://schemas.openxmlformats.org/officeDocument/2006/relationships/image" Target="../media/image6.png"/><Relationship Id="rId7" Type="http://schemas.openxmlformats.org/officeDocument/2006/relationships/image" Target="../media/image31.jpg"/><Relationship Id="rId8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jpg"/><Relationship Id="rId4" Type="http://schemas.openxmlformats.org/officeDocument/2006/relationships/image" Target="../media/image34.jp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Relationship Id="rId4" Type="http://schemas.openxmlformats.org/officeDocument/2006/relationships/image" Target="../media/image43.jp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Relationship Id="rId4" Type="http://schemas.openxmlformats.org/officeDocument/2006/relationships/image" Target="../media/image40.jp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jpg"/><Relationship Id="rId4" Type="http://schemas.openxmlformats.org/officeDocument/2006/relationships/image" Target="../media/image6.png"/><Relationship Id="rId5" Type="http://schemas.openxmlformats.org/officeDocument/2006/relationships/image" Target="../media/image38.jpg"/><Relationship Id="rId6" Type="http://schemas.openxmlformats.org/officeDocument/2006/relationships/image" Target="../media/image50.jpg"/><Relationship Id="rId7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8.jpg"/><Relationship Id="rId5" Type="http://schemas.openxmlformats.org/officeDocument/2006/relationships/image" Target="../media/image47.jpg"/><Relationship Id="rId6" Type="http://schemas.openxmlformats.org/officeDocument/2006/relationships/image" Target="../media/image45.jpg"/><Relationship Id="rId7" Type="http://schemas.openxmlformats.org/officeDocument/2006/relationships/image" Target="../media/image46.jpg"/><Relationship Id="rId8" Type="http://schemas.openxmlformats.org/officeDocument/2006/relationships/image" Target="../media/image5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jpg"/><Relationship Id="rId4" Type="http://schemas.openxmlformats.org/officeDocument/2006/relationships/image" Target="../media/image49.jpg"/><Relationship Id="rId5" Type="http://schemas.openxmlformats.org/officeDocument/2006/relationships/image" Target="../media/image52.jp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9.gif"/><Relationship Id="rId4" Type="http://schemas.openxmlformats.org/officeDocument/2006/relationships/image" Target="../media/image59.gif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jpg"/><Relationship Id="rId4" Type="http://schemas.openxmlformats.org/officeDocument/2006/relationships/image" Target="../media/image54.jpg"/><Relationship Id="rId5" Type="http://schemas.openxmlformats.org/officeDocument/2006/relationships/image" Target="../media/image6.png"/><Relationship Id="rId6" Type="http://schemas.openxmlformats.org/officeDocument/2006/relationships/image" Target="../media/image5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gif"/><Relationship Id="rId4" Type="http://schemas.openxmlformats.org/officeDocument/2006/relationships/image" Target="../media/image57.gif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jpg"/><Relationship Id="rId4" Type="http://schemas.openxmlformats.org/officeDocument/2006/relationships/image" Target="../media/image58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gif"/><Relationship Id="rId4" Type="http://schemas.openxmlformats.org/officeDocument/2006/relationships/image" Target="../media/image67.gif"/><Relationship Id="rId5" Type="http://schemas.openxmlformats.org/officeDocument/2006/relationships/image" Target="../media/image6.png"/><Relationship Id="rId6" Type="http://schemas.openxmlformats.org/officeDocument/2006/relationships/image" Target="../media/image7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gif"/><Relationship Id="rId4" Type="http://schemas.openxmlformats.org/officeDocument/2006/relationships/image" Target="../media/image6.png"/><Relationship Id="rId5" Type="http://schemas.openxmlformats.org/officeDocument/2006/relationships/image" Target="../media/image6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Relationship Id="rId4" Type="http://schemas.openxmlformats.org/officeDocument/2006/relationships/image" Target="../media/image67.gif"/><Relationship Id="rId9" Type="http://schemas.openxmlformats.org/officeDocument/2006/relationships/image" Target="../media/image66.jp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59.gif"/><Relationship Id="rId8" Type="http://schemas.openxmlformats.org/officeDocument/2006/relationships/image" Target="../media/image5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Relationship Id="rId5" Type="http://schemas.openxmlformats.org/officeDocument/2006/relationships/image" Target="../media/image4.jpg"/><Relationship Id="rId6" Type="http://schemas.openxmlformats.org/officeDocument/2006/relationships/image" Target="../media/image7.jp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5.jp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image" Target="../media/image18.jpg"/><Relationship Id="rId5" Type="http://schemas.openxmlformats.org/officeDocument/2006/relationships/image" Target="../media/image30.jp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23.jpg"/><Relationship Id="rId6" Type="http://schemas.openxmlformats.org/officeDocument/2006/relationships/image" Target="../media/image28.jpg"/><Relationship Id="rId7" Type="http://schemas.openxmlformats.org/officeDocument/2006/relationships/image" Target="../media/image20.jpg"/><Relationship Id="rId8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19.gif"/><Relationship Id="rId5" Type="http://schemas.openxmlformats.org/officeDocument/2006/relationships/image" Target="../media/image22.jpg"/><Relationship Id="rId6" Type="http://schemas.openxmlformats.org/officeDocument/2006/relationships/image" Target="../media/image6.png"/><Relationship Id="rId7" Type="http://schemas.openxmlformats.org/officeDocument/2006/relationships/image" Target="../media/image42.jpg"/><Relationship Id="rId8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Harshavardhan\datafolder\hmksave\hmk vit\VIT 2018-20\RMC Theory Lectures PPTs Videos  and Notes etc\Images For Lect 4 Mechanical Components\washer spring assembly.jpg"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394475" y="500876"/>
            <a:ext cx="2868650" cy="213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pic>
        <p:nvPicPr>
          <p:cNvPr descr="D:\Harshavardhan\datafolder\hmksave\hmk vit\VIT 2018-20\RMC Theory Lectures PPTs Videos  and Notes etc\Images For Lect 4 Mechanical Components\rack and pinion application.gif"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2946196"/>
            <a:ext cx="4800600" cy="2025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arshavardhan\datafolder\hmksave\hmk vit\VIT 2018-20\RMC Theory Lectures PPTs Videos  and Notes etc\Images For Lect 4 Mechanical Components\rivet nail screw bolt.png"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3167986"/>
            <a:ext cx="3429000" cy="1804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94" name="Google Shape;94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95" name="Google Shape;95;p1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96" name="Google Shape;96;p1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pic>
        <p:nvPicPr>
          <p:cNvPr descr="D:\Harshavardhan\datafolder\hmksave\hmk vit\VIT 2018-20\RMC Theory Lectures PPTs Videos  and Notes etc\Images For Lect 4 Mechanical Components\spur gear gif.gif" id="97" name="Google Shape;97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1800" y="133350"/>
            <a:ext cx="32258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arshavardhan\datafolder\hmksave\hmk vit\VIT 2018-20\RMC Theory Lectures PPTs Videos  and Notes etc\Images For Lect 4 Mechanical Components\bevel helical gear.gif" id="98" name="Google Shape;98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2901" y="133350"/>
            <a:ext cx="4048699" cy="227739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 rot="-601618">
            <a:off x="1097615" y="1538880"/>
            <a:ext cx="7388638" cy="2000548"/>
          </a:xfrm>
          <a:prstGeom prst="rect">
            <a:avLst/>
          </a:prstGeom>
          <a:blipFill rotWithShape="1">
            <a:blip r:embed="rId9">
              <a:alphaModFix/>
            </a:blip>
            <a:tile algn="tl" flip="none" tx="0" sx="100000" ty="0" sy="100000"/>
          </a:blip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RME Lab – 1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Components – 1</a:t>
            </a:r>
            <a:endParaRPr b="1" i="0" sz="66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FY – DESH – VIT</a:t>
            </a:r>
            <a:endParaRPr b="0" i="0" sz="4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Robotics Course\material for PPT\sloted grub.jpg" id="292" name="Google Shape;2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895600"/>
            <a:ext cx="25146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Robotics Course\material for PPT\grub.jpg" id="293" name="Google Shape;2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514350"/>
            <a:ext cx="2343149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0"/>
          <p:cNvSpPr txBox="1"/>
          <p:nvPr/>
        </p:nvSpPr>
        <p:spPr>
          <a:xfrm>
            <a:off x="762000" y="3638550"/>
            <a:ext cx="335280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Grub Screw / Bolt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(Head less)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:\Robotics Course\Robotics Course - Topic wise Detaiils\Robotics Theory Lectures\Images For Lect 5 Electrical Elex\allen-key 2.gif" id="295" name="Google Shape;29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2343150"/>
            <a:ext cx="3124200" cy="133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98" name="Google Shape;298;p10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99" name="Google Shape;299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00" name="Google Shape;300;p10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301" name="Google Shape;301;p10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302" name="Google Shape;302;p10"/>
          <p:cNvSpPr txBox="1"/>
          <p:nvPr/>
        </p:nvSpPr>
        <p:spPr>
          <a:xfrm>
            <a:off x="838200" y="5715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H M Khare Data\Khare D\EED\EED Staff\HMK\Activities\AUTONOMY 2008\Autonomy 2011 onwards\AY 20202021 New Robotics Course\1 RMC 1920 Theory Lectures PPTs Videos  and Notes etc\Images For Lect 4 Mechanical Components\Screw Driver 2.jpg" id="303" name="Google Shape;30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609966" y="1095386"/>
            <a:ext cx="2438398" cy="1123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10"/>
          <p:cNvGrpSpPr/>
          <p:nvPr/>
        </p:nvGrpSpPr>
        <p:grpSpPr>
          <a:xfrm>
            <a:off x="5759012" y="209550"/>
            <a:ext cx="3156388" cy="3726597"/>
            <a:chOff x="5759012" y="209550"/>
            <a:chExt cx="3156388" cy="3726597"/>
          </a:xfrm>
        </p:grpSpPr>
        <p:pic>
          <p:nvPicPr>
            <p:cNvPr descr="D:\H M Khare Data\Khare D\EED\EED Staff\HMK\Activities\AUTONOMY 2008\Autonomy 2011 onwards\AY 20202021 New Robotics Course\1 RMC 1920 Theory Lectures PPTs Videos  and Notes etc\Images For Lect 4 Mechanical Components\Grub screw application.jpg" id="305" name="Google Shape;305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59012" y="209550"/>
              <a:ext cx="3156388" cy="3343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10"/>
            <p:cNvSpPr txBox="1"/>
            <p:nvPr/>
          </p:nvSpPr>
          <p:spPr>
            <a:xfrm>
              <a:off x="5867400" y="3105150"/>
              <a:ext cx="304800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Grub Screw application</a:t>
              </a:r>
              <a:endParaRPr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1a6fc6513_1_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Robotics Course\material for PPT\lock-nut 1.jpg" id="317" name="Google Shape;3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571500"/>
            <a:ext cx="35814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Robotics Course\material for PPT\Lock nut 2.jpg" id="318" name="Google Shape;31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590043"/>
            <a:ext cx="3343275" cy="266750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1"/>
          <p:cNvSpPr txBox="1"/>
          <p:nvPr/>
        </p:nvSpPr>
        <p:spPr>
          <a:xfrm>
            <a:off x="2971800" y="3314700"/>
            <a:ext cx="34290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Lock nut with a plastic ring inside</a:t>
            </a:r>
            <a:endParaRPr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 txBox="1"/>
          <p:nvPr/>
        </p:nvSpPr>
        <p:spPr>
          <a:xfrm>
            <a:off x="8382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323" name="Google Shape;323;p11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324" name="Google Shape;324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25" name="Google Shape;325;p11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326" name="Google Shape;326;p11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Robotics Course\material for PPT\Round head with star.jpg" id="331" name="Google Shape;33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514350"/>
            <a:ext cx="41148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Robotics Course\material for PPT\Eye bolt.jpg" id="332" name="Google Shape;33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2571750"/>
            <a:ext cx="28956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2"/>
          <p:cNvSpPr txBox="1"/>
          <p:nvPr/>
        </p:nvSpPr>
        <p:spPr>
          <a:xfrm>
            <a:off x="5105400" y="514350"/>
            <a:ext cx="3124200" cy="9541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Round head bolt with Star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2"/>
          <p:cNvSpPr txBox="1"/>
          <p:nvPr/>
        </p:nvSpPr>
        <p:spPr>
          <a:xfrm>
            <a:off x="6324600" y="2571750"/>
            <a:ext cx="2057400" cy="523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Eye bolt 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2"/>
          <p:cNvSpPr txBox="1"/>
          <p:nvPr/>
        </p:nvSpPr>
        <p:spPr>
          <a:xfrm>
            <a:off x="7620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338" name="Google Shape;338;p12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339" name="Google Shape;339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40" name="Google Shape;340;p12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341" name="Google Shape;341;p12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13"/>
          <p:cNvGrpSpPr/>
          <p:nvPr/>
        </p:nvGrpSpPr>
        <p:grpSpPr>
          <a:xfrm>
            <a:off x="1295400" y="514350"/>
            <a:ext cx="3200400" cy="2642175"/>
            <a:chOff x="1295400" y="514350"/>
            <a:chExt cx="3200400" cy="2642175"/>
          </a:xfrm>
        </p:grpSpPr>
        <p:pic>
          <p:nvPicPr>
            <p:cNvPr descr="F:\Robotics Course\material for PPT\Dome Nut.jpg" id="347" name="Google Shape;34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95400" y="514350"/>
              <a:ext cx="3200400" cy="2265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13"/>
            <p:cNvSpPr txBox="1"/>
            <p:nvPr/>
          </p:nvSpPr>
          <p:spPr>
            <a:xfrm>
              <a:off x="1295400" y="2571750"/>
              <a:ext cx="3200400" cy="5847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Dome Nut</a:t>
              </a:r>
              <a:endPara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13"/>
          <p:cNvGrpSpPr/>
          <p:nvPr/>
        </p:nvGrpSpPr>
        <p:grpSpPr>
          <a:xfrm>
            <a:off x="4800601" y="2400300"/>
            <a:ext cx="3996519" cy="2400300"/>
            <a:chOff x="4800601" y="2400300"/>
            <a:chExt cx="3996519" cy="2400300"/>
          </a:xfrm>
        </p:grpSpPr>
        <p:pic>
          <p:nvPicPr>
            <p:cNvPr descr="F:\Robotics Course\material for PPT\wing nut.jpg" id="350" name="Google Shape;35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00601" y="2400300"/>
              <a:ext cx="3996519" cy="240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13"/>
            <p:cNvSpPr txBox="1"/>
            <p:nvPr/>
          </p:nvSpPr>
          <p:spPr>
            <a:xfrm>
              <a:off x="4876800" y="2400301"/>
              <a:ext cx="25908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Wing Bolt </a:t>
              </a:r>
              <a:endPara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13"/>
          <p:cNvSpPr txBox="1"/>
          <p:nvPr/>
        </p:nvSpPr>
        <p:spPr>
          <a:xfrm>
            <a:off x="9144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355" name="Google Shape;355;p13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356" name="Google Shape;356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57" name="Google Shape;357;p13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358" name="Google Shape;358;p13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hare sir\Desktop\Rivets.jpg" id="363" name="Google Shape;3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514351"/>
            <a:ext cx="3149725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4"/>
          <p:cNvSpPr txBox="1"/>
          <p:nvPr/>
        </p:nvSpPr>
        <p:spPr>
          <a:xfrm>
            <a:off x="11430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367" name="Google Shape;367;p14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368" name="Google Shape;36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69" name="Google Shape;369;p14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370" name="Google Shape;370;p14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371" name="Google Shape;371;p14"/>
          <p:cNvSpPr txBox="1"/>
          <p:nvPr/>
        </p:nvSpPr>
        <p:spPr>
          <a:xfrm>
            <a:off x="762000" y="51435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Rivets – soft material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H M Khare Data\Khare D\EED\EED Staff\HMK\Activities\AUTONOMY 2008\Autonomy 2011 onwards\AY 20202021 New Robotics Course\1 RMC 1920 Theory Lectures PPTs Videos  and Notes etc\Images For Lect 4 Mechanical Components\Rivets.jpg" id="372" name="Google Shape;37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0" y="1657350"/>
            <a:ext cx="223837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 M Khare Data\Khare D\EED\EED Staff\HMK\Activities\AUTONOMY 2008\Autonomy 2011 onwards\AY 20202021 New Robotics Course\1 RMC 1920 Theory Lectures PPTs Videos  and Notes etc\Images For Lect 4 Mechanical Components\Hammer.jpg" id="373" name="Google Shape;37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200" y="1581150"/>
            <a:ext cx="2633688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 M Khare Data\Khare D\EED\EED Staff\HMK\Activities\AUTONOMY 2008\Autonomy 2011 onwards\AY 20202021 New Robotics Course\1 RMC 1920 Theory Lectures PPTs Videos  and Notes etc\Images For Lect 4 Mechanical Components\Rivets 2.jpg" id="374" name="Google Shape;37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1" y="2343150"/>
            <a:ext cx="3124200" cy="163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381" name="Google Shape;381;p15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382" name="Google Shape;38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83" name="Google Shape;383;p15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384" name="Google Shape;384;p15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pic>
        <p:nvPicPr>
          <p:cNvPr descr="D:\H M Khare Data\Khare D\EED\EED Staff\HMK\Activities\AUTONOMY 2008\Autonomy 2011 onwards\AY 20202021 New Robotics Course\1 RMC 1920 Theory Lectures PPTs Videos  and Notes etc\Images For Lect 4 Mechanical Components\Riveted surface.jpg" id="385" name="Google Shape;3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0" y="2571750"/>
            <a:ext cx="2743199" cy="2305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 M Khare Data\Khare D\EED\EED Staff\HMK\Activities\AUTONOMY 2008\Autonomy 2011 onwards\AY 20202021 New Robotics Course\1 RMC 1920 Theory Lectures PPTs Videos  and Notes etc\Images For Lect 4 Mechanical Components\Rivets application 3.jpg" id="386" name="Google Shape;3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0595" y="133350"/>
            <a:ext cx="331100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 M Khare Data\Khare D\EED\EED Staff\HMK\Activities\AUTONOMY 2008\Autonomy 2011 onwards\AY 20202021 New Robotics Course\1 RMC 1920 Theory Lectures PPTs Videos  and Notes etc\Images For Lect 4 Mechanical Components\Rivets application 2.jpg" id="387" name="Google Shape;38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0" y="438150"/>
            <a:ext cx="3657600" cy="2440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 M Khare Data\Khare D\EED\EED Staff\HMK\Activities\AUTONOMY 2008\Autonomy 2011 onwards\AY 20202021 New Robotics Course\1 RMC 1920 Theory Lectures PPTs Videos  and Notes etc\Images For Lect 4 Mechanical Components\Rivets 2.jpg" id="388" name="Google Shape;38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2971800"/>
            <a:ext cx="228986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5"/>
          <p:cNvSpPr txBox="1"/>
          <p:nvPr/>
        </p:nvSpPr>
        <p:spPr>
          <a:xfrm>
            <a:off x="838200" y="5715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H M Khare Data\Khare D\EED\EED Staff\HMK\Activities\AUTONOMY 2008\Autonomy 2011 onwards\AY 20202021 New Robotics Course\1 RMC 1920 Theory Lectures PPTs Videos  and Notes etc\Images For Lect 4 Mechanical Components\Rivets ST bus.jpg" id="390" name="Google Shape;39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0" y="2971800"/>
            <a:ext cx="304800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5"/>
          <p:cNvSpPr txBox="1"/>
          <p:nvPr/>
        </p:nvSpPr>
        <p:spPr>
          <a:xfrm>
            <a:off x="4495800" y="2038350"/>
            <a:ext cx="29718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Rivets – soft material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Harshavardhan\datafolder\hmksave\hmk vit\VIT 2018-20\RMC Theory Lectures PPTs Videos  and Notes etc\Images For Lect 4 Mechanical Components\spur gears.jpg" id="396" name="Google Shape;3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438150"/>
            <a:ext cx="26670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arshavardhan\datafolder\hmksave\hmk vit\VIT 2018-20\RMC Theory Lectures PPTs Videos  and Notes etc\Images For Lect 4 Mechanical Components\spur helical gears.jpg" id="397" name="Google Shape;39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211470"/>
            <a:ext cx="3733800" cy="1903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arshavardhan\datafolder\hmksave\hmk vit\VIT 2018-20\RMC Theory Lectures PPTs Videos  and Notes etc\Images For Lect 4 Mechanical Components\Spur Gear train.jpg" id="398" name="Google Shape;39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2158603"/>
            <a:ext cx="4288488" cy="277534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6"/>
          <p:cNvSpPr txBox="1"/>
          <p:nvPr/>
        </p:nvSpPr>
        <p:spPr>
          <a:xfrm>
            <a:off x="3276600" y="1283553"/>
            <a:ext cx="1981200" cy="830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is the difference ?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16"/>
          <p:cNvGrpSpPr/>
          <p:nvPr/>
        </p:nvGrpSpPr>
        <p:grpSpPr>
          <a:xfrm>
            <a:off x="4038600" y="3323980"/>
            <a:ext cx="4876800" cy="1609969"/>
            <a:chOff x="3569110" y="4648197"/>
            <a:chExt cx="5270090" cy="1846660"/>
          </a:xfrm>
        </p:grpSpPr>
        <p:sp>
          <p:nvSpPr>
            <p:cNvPr id="401" name="Google Shape;401;p16"/>
            <p:cNvSpPr txBox="1"/>
            <p:nvPr/>
          </p:nvSpPr>
          <p:spPr>
            <a:xfrm>
              <a:off x="3810000" y="4648197"/>
              <a:ext cx="5029200" cy="1846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If the middle gear runs clockwise, what will be the direction of the other two ?</a:t>
              </a:r>
              <a:endPara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2" name="Google Shape;402;p16"/>
            <p:cNvCxnSpPr/>
            <p:nvPr/>
          </p:nvCxnSpPr>
          <p:spPr>
            <a:xfrm rot="10800000">
              <a:off x="3569110" y="4746806"/>
              <a:ext cx="823454" cy="349613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lg" w="lg" type="stealth"/>
            </a:ln>
          </p:spPr>
        </p:cxnSp>
      </p:grpSp>
      <p:sp>
        <p:nvSpPr>
          <p:cNvPr id="403" name="Google Shape;40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405" name="Google Shape;405;p16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06" name="Google Shape;406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07" name="Google Shape;407;p16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08" name="Google Shape;408;p16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409" name="Google Shape;409;p16"/>
          <p:cNvSpPr txBox="1"/>
          <p:nvPr/>
        </p:nvSpPr>
        <p:spPr>
          <a:xfrm>
            <a:off x="3200400" y="433685"/>
            <a:ext cx="2133600" cy="4616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Spur  Gears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6"/>
          <p:cNvSpPr txBox="1"/>
          <p:nvPr/>
        </p:nvSpPr>
        <p:spPr>
          <a:xfrm>
            <a:off x="838200" y="5715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Robotics Course\material for PPT\spur gears gif.gif" id="415" name="Google Shape;4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342900"/>
            <a:ext cx="3048000" cy="26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7"/>
          <p:cNvSpPr txBox="1"/>
          <p:nvPr/>
        </p:nvSpPr>
        <p:spPr>
          <a:xfrm>
            <a:off x="3581400" y="133350"/>
            <a:ext cx="2819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Spur  Gears</a:t>
            </a:r>
            <a:endParaRPr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Harshavardhan\datafolder\hmksave\hmk vit\VIT 2018-20\RMC Theory Lectures PPTs Videos  and Notes etc\Images For Lect 4 Mechanical Components\spur gear gif.gif" id="417" name="Google Shape;4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850" y="1257300"/>
            <a:ext cx="43497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7"/>
          <p:cNvSpPr txBox="1"/>
          <p:nvPr/>
        </p:nvSpPr>
        <p:spPr>
          <a:xfrm>
            <a:off x="838200" y="2876550"/>
            <a:ext cx="3657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Will  the 3 gears  above  run  at  the same speed ?</a:t>
            </a:r>
            <a:endParaRPr/>
          </a:p>
        </p:txBody>
      </p:sp>
      <p:sp>
        <p:nvSpPr>
          <p:cNvPr id="419" name="Google Shape;419;p17"/>
          <p:cNvSpPr txBox="1"/>
          <p:nvPr/>
        </p:nvSpPr>
        <p:spPr>
          <a:xfrm>
            <a:off x="762000" y="3633147"/>
            <a:ext cx="38862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Which  will  have  the  highest  speed 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Why ?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7"/>
          <p:cNvSpPr txBox="1"/>
          <p:nvPr/>
        </p:nvSpPr>
        <p:spPr>
          <a:xfrm>
            <a:off x="762000" y="5715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423" name="Google Shape;423;p17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24" name="Google Shape;42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25" name="Google Shape;425;p17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26" name="Google Shape;426;p17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Robotics Course\material for PPT\bevel 1.jpg" id="431" name="Google Shape;4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90550"/>
            <a:ext cx="273698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8"/>
          <p:cNvSpPr txBox="1"/>
          <p:nvPr/>
        </p:nvSpPr>
        <p:spPr>
          <a:xfrm>
            <a:off x="3276600" y="590550"/>
            <a:ext cx="2819400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Bevel  Gears</a:t>
            </a:r>
            <a:endParaRPr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Harshavardhan\datafolder\hmksave\hmk vit\VIT 2018-20\RMC Theory Lectures PPTs Videos  and Notes etc\Images For Lect 4 Mechanical Components\bevel helical gear.jpg" id="433" name="Google Shape;4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9002" y="590550"/>
            <a:ext cx="2741155" cy="228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8"/>
          <p:cNvSpPr txBox="1"/>
          <p:nvPr/>
        </p:nvSpPr>
        <p:spPr>
          <a:xfrm>
            <a:off x="3048000" y="2419350"/>
            <a:ext cx="35814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is the difference ?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8"/>
          <p:cNvSpPr txBox="1"/>
          <p:nvPr/>
        </p:nvSpPr>
        <p:spPr>
          <a:xfrm>
            <a:off x="8382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438" name="Google Shape;438;p18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39" name="Google Shape;439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40" name="Google Shape;440;p18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41" name="Google Shape;441;p18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442" name="Google Shape;442;p18"/>
          <p:cNvSpPr txBox="1"/>
          <p:nvPr/>
        </p:nvSpPr>
        <p:spPr>
          <a:xfrm>
            <a:off x="2209800" y="2959953"/>
            <a:ext cx="4724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 can  you  say  about  the  two  shafts  of  the  two  gears ?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8"/>
          <p:cNvSpPr txBox="1"/>
          <p:nvPr/>
        </p:nvSpPr>
        <p:spPr>
          <a:xfrm>
            <a:off x="2133600" y="3714750"/>
            <a:ext cx="4724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Can your compare them with shafts of spur gears ?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Harshavardhan\datafolder\hmksave\hmk vit\VIT 2018-20\RMC Theory Lectures PPTs Videos  and Notes etc\Images For Lect 4 Mechanical Components\spur gears.jpg" id="444" name="Google Shape;44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0400" y="3562350"/>
            <a:ext cx="1752600" cy="1101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-1183559">
            <a:off x="3537957" y="1659428"/>
            <a:ext cx="2294541" cy="141508"/>
          </a:xfrm>
          <a:prstGeom prst="rect">
            <a:avLst/>
          </a:prstGeom>
          <a:gradFill>
            <a:gsLst>
              <a:gs pos="0">
                <a:srgbClr val="E5B8B7"/>
              </a:gs>
              <a:gs pos="100000">
                <a:srgbClr val="FAF3F3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 rot="-2998945">
            <a:off x="2224828" y="2698504"/>
            <a:ext cx="1711766" cy="252913"/>
          </a:xfrm>
          <a:prstGeom prst="rect">
            <a:avLst/>
          </a:prstGeom>
          <a:gradFill>
            <a:gsLst>
              <a:gs pos="0">
                <a:srgbClr val="E5B8B7"/>
              </a:gs>
              <a:gs pos="100000">
                <a:srgbClr val="FAF3F3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429000" y="1962150"/>
            <a:ext cx="448095" cy="34249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2"/>
          <p:cNvGrpSpPr/>
          <p:nvPr/>
        </p:nvGrpSpPr>
        <p:grpSpPr>
          <a:xfrm>
            <a:off x="5710526" y="1215709"/>
            <a:ext cx="205254" cy="241142"/>
            <a:chOff x="5710526" y="1215709"/>
            <a:chExt cx="205254" cy="241142"/>
          </a:xfrm>
        </p:grpSpPr>
        <p:sp>
          <p:nvSpPr>
            <p:cNvPr id="108" name="Google Shape;108;p2"/>
            <p:cNvSpPr/>
            <p:nvPr/>
          </p:nvSpPr>
          <p:spPr>
            <a:xfrm rot="-1183559">
              <a:off x="5744885" y="1235105"/>
              <a:ext cx="71475" cy="216022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 rot="-1183559">
              <a:off x="5809946" y="1221433"/>
              <a:ext cx="71475" cy="216022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2"/>
          <p:cNvSpPr/>
          <p:nvPr/>
        </p:nvSpPr>
        <p:spPr>
          <a:xfrm rot="-1183559">
            <a:off x="5854848" y="1111145"/>
            <a:ext cx="970415" cy="79983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6769365" y="819150"/>
            <a:ext cx="419256" cy="304800"/>
            <a:chOff x="6769365" y="819150"/>
            <a:chExt cx="419256" cy="304800"/>
          </a:xfrm>
        </p:grpSpPr>
        <p:sp>
          <p:nvSpPr>
            <p:cNvPr id="112" name="Google Shape;112;p2"/>
            <p:cNvSpPr/>
            <p:nvPr/>
          </p:nvSpPr>
          <p:spPr>
            <a:xfrm>
              <a:off x="6769365" y="819150"/>
              <a:ext cx="394031" cy="158598"/>
            </a:xfrm>
            <a:custGeom>
              <a:rect b="b" l="l" r="r" t="t"/>
              <a:pathLst>
                <a:path extrusionOk="0" h="157" w="430">
                  <a:moveTo>
                    <a:pt x="0" y="157"/>
                  </a:moveTo>
                  <a:lnTo>
                    <a:pt x="129" y="0"/>
                  </a:lnTo>
                  <a:lnTo>
                    <a:pt x="430" y="37"/>
                  </a:lnTo>
                </a:path>
              </a:pathLst>
            </a:custGeom>
            <a:noFill/>
            <a:ln cap="flat" cmpd="sng" w="222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rot="770862">
              <a:off x="6817932" y="926254"/>
              <a:ext cx="357377" cy="159965"/>
            </a:xfrm>
            <a:custGeom>
              <a:rect b="b" l="l" r="r" t="t"/>
              <a:pathLst>
                <a:path extrusionOk="0" h="192" w="426">
                  <a:moveTo>
                    <a:pt x="0" y="192"/>
                  </a:moveTo>
                  <a:lnTo>
                    <a:pt x="275" y="192"/>
                  </a:lnTo>
                  <a:lnTo>
                    <a:pt x="426" y="0"/>
                  </a:lnTo>
                </a:path>
              </a:pathLst>
            </a:custGeom>
            <a:noFill/>
            <a:ln cap="flat" cmpd="sng" w="222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1325202" y="3190282"/>
            <a:ext cx="2179998" cy="984402"/>
            <a:chOff x="1325202" y="3190282"/>
            <a:chExt cx="2179998" cy="984402"/>
          </a:xfrm>
        </p:grpSpPr>
        <p:sp>
          <p:nvSpPr>
            <p:cNvPr id="115" name="Google Shape;115;p2"/>
            <p:cNvSpPr/>
            <p:nvPr/>
          </p:nvSpPr>
          <p:spPr>
            <a:xfrm>
              <a:off x="1804655" y="3190282"/>
              <a:ext cx="1319545" cy="984402"/>
            </a:xfrm>
            <a:custGeom>
              <a:rect b="b" l="l" r="r" t="t"/>
              <a:pathLst>
                <a:path extrusionOk="0" h="21600" w="21600">
                  <a:moveTo>
                    <a:pt x="10665" y="10800"/>
                  </a:moveTo>
                  <a:cubicBezTo>
                    <a:pt x="10665" y="10725"/>
                    <a:pt x="10725" y="10665"/>
                    <a:pt x="10800" y="10665"/>
                  </a:cubicBezTo>
                  <a:cubicBezTo>
                    <a:pt x="10874" y="10664"/>
                    <a:pt x="10934" y="10725"/>
                    <a:pt x="10935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rgbClr val="AFAB99"/>
                </a:gs>
                <a:gs pos="100000">
                  <a:srgbClr val="DDD8C2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261712" y="3283937"/>
              <a:ext cx="448095" cy="34249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Google Shape;117;p2"/>
            <p:cNvCxnSpPr/>
            <p:nvPr/>
          </p:nvCxnSpPr>
          <p:spPr>
            <a:xfrm>
              <a:off x="1416837" y="3678381"/>
              <a:ext cx="2088363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2"/>
            <p:cNvCxnSpPr/>
            <p:nvPr/>
          </p:nvCxnSpPr>
          <p:spPr>
            <a:xfrm flipH="1">
              <a:off x="1325202" y="3678381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2"/>
            <p:cNvCxnSpPr/>
            <p:nvPr/>
          </p:nvCxnSpPr>
          <p:spPr>
            <a:xfrm flipH="1">
              <a:off x="1485563" y="3691370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2"/>
            <p:cNvCxnSpPr/>
            <p:nvPr/>
          </p:nvCxnSpPr>
          <p:spPr>
            <a:xfrm flipH="1">
              <a:off x="1640426" y="3691370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2"/>
            <p:cNvCxnSpPr/>
            <p:nvPr/>
          </p:nvCxnSpPr>
          <p:spPr>
            <a:xfrm flipH="1">
              <a:off x="1800788" y="3686585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2"/>
            <p:cNvCxnSpPr/>
            <p:nvPr/>
          </p:nvCxnSpPr>
          <p:spPr>
            <a:xfrm flipH="1">
              <a:off x="1950153" y="3673596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2"/>
            <p:cNvCxnSpPr/>
            <p:nvPr/>
          </p:nvCxnSpPr>
          <p:spPr>
            <a:xfrm flipH="1">
              <a:off x="2110514" y="3686585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2"/>
            <p:cNvCxnSpPr/>
            <p:nvPr/>
          </p:nvCxnSpPr>
          <p:spPr>
            <a:xfrm flipH="1">
              <a:off x="2265377" y="3686585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2"/>
            <p:cNvCxnSpPr/>
            <p:nvPr/>
          </p:nvCxnSpPr>
          <p:spPr>
            <a:xfrm flipH="1">
              <a:off x="2425739" y="3699573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2"/>
            <p:cNvCxnSpPr/>
            <p:nvPr/>
          </p:nvCxnSpPr>
          <p:spPr>
            <a:xfrm flipH="1">
              <a:off x="2587016" y="3695472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2"/>
            <p:cNvCxnSpPr/>
            <p:nvPr/>
          </p:nvCxnSpPr>
          <p:spPr>
            <a:xfrm flipH="1">
              <a:off x="2741880" y="3695472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2"/>
            <p:cNvCxnSpPr/>
            <p:nvPr/>
          </p:nvCxnSpPr>
          <p:spPr>
            <a:xfrm flipH="1">
              <a:off x="2902241" y="3690687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2"/>
            <p:cNvCxnSpPr/>
            <p:nvPr/>
          </p:nvCxnSpPr>
          <p:spPr>
            <a:xfrm flipH="1">
              <a:off x="3051606" y="3677698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2"/>
            <p:cNvCxnSpPr/>
            <p:nvPr/>
          </p:nvCxnSpPr>
          <p:spPr>
            <a:xfrm flipH="1">
              <a:off x="3211967" y="3690687"/>
              <a:ext cx="161278" cy="20508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1" name="Google Shape;131;p2"/>
          <p:cNvGrpSpPr/>
          <p:nvPr/>
        </p:nvGrpSpPr>
        <p:grpSpPr>
          <a:xfrm>
            <a:off x="2741549" y="3181350"/>
            <a:ext cx="1922616" cy="302308"/>
            <a:chOff x="2741549" y="3181350"/>
            <a:chExt cx="1922616" cy="302308"/>
          </a:xfrm>
        </p:grpSpPr>
        <p:sp>
          <p:nvSpPr>
            <p:cNvPr id="132" name="Google Shape;132;p2"/>
            <p:cNvSpPr txBox="1"/>
            <p:nvPr/>
          </p:nvSpPr>
          <p:spPr>
            <a:xfrm>
              <a:off x="3744149" y="3181350"/>
              <a:ext cx="920016" cy="283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Joint 1</a:t>
              </a:r>
              <a:endPara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3" name="Google Shape;133;p2"/>
            <p:cNvCxnSpPr>
              <a:stCxn id="132" idx="1"/>
            </p:cNvCxnSpPr>
            <p:nvPr/>
          </p:nvCxnSpPr>
          <p:spPr>
            <a:xfrm flipH="1">
              <a:off x="2741549" y="3322858"/>
              <a:ext cx="1002600" cy="160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4" name="Google Shape;134;p2"/>
          <p:cNvGrpSpPr/>
          <p:nvPr/>
        </p:nvGrpSpPr>
        <p:grpSpPr>
          <a:xfrm>
            <a:off x="838200" y="2952750"/>
            <a:ext cx="953424" cy="609599"/>
            <a:chOff x="838200" y="2952750"/>
            <a:chExt cx="953424" cy="609599"/>
          </a:xfrm>
        </p:grpSpPr>
        <p:sp>
          <p:nvSpPr>
            <p:cNvPr id="135" name="Google Shape;135;p2"/>
            <p:cNvSpPr txBox="1"/>
            <p:nvPr/>
          </p:nvSpPr>
          <p:spPr>
            <a:xfrm>
              <a:off x="838200" y="2952750"/>
              <a:ext cx="711088" cy="283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Base</a:t>
              </a:r>
              <a:endPara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" name="Google Shape;136;p2"/>
            <p:cNvCxnSpPr/>
            <p:nvPr/>
          </p:nvCxnSpPr>
          <p:spPr>
            <a:xfrm flipH="1" rot="-5400000">
              <a:off x="1420040" y="3190765"/>
              <a:ext cx="302202" cy="4409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7" name="Google Shape;137;p2"/>
          <p:cNvGrpSpPr/>
          <p:nvPr/>
        </p:nvGrpSpPr>
        <p:grpSpPr>
          <a:xfrm>
            <a:off x="1886707" y="1962150"/>
            <a:ext cx="1172012" cy="675500"/>
            <a:chOff x="1886707" y="1962150"/>
            <a:chExt cx="1172012" cy="675500"/>
          </a:xfrm>
        </p:grpSpPr>
        <p:sp>
          <p:nvSpPr>
            <p:cNvPr id="138" name="Google Shape;138;p2"/>
            <p:cNvSpPr txBox="1"/>
            <p:nvPr/>
          </p:nvSpPr>
          <p:spPr>
            <a:xfrm>
              <a:off x="1886707" y="1962150"/>
              <a:ext cx="920016" cy="283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Arm 1</a:t>
              </a:r>
              <a:endPara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9" name="Google Shape;139;p2"/>
            <p:cNvCxnSpPr/>
            <p:nvPr/>
          </p:nvCxnSpPr>
          <p:spPr>
            <a:xfrm>
              <a:off x="2514600" y="2266950"/>
              <a:ext cx="544119" cy="370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0" name="Google Shape;140;p2"/>
          <p:cNvGrpSpPr/>
          <p:nvPr/>
        </p:nvGrpSpPr>
        <p:grpSpPr>
          <a:xfrm>
            <a:off x="3941164" y="2243206"/>
            <a:ext cx="1779452" cy="328544"/>
            <a:chOff x="3941164" y="2243206"/>
            <a:chExt cx="1779452" cy="328544"/>
          </a:xfrm>
        </p:grpSpPr>
        <p:sp>
          <p:nvSpPr>
            <p:cNvPr id="141" name="Google Shape;141;p2"/>
            <p:cNvSpPr txBox="1"/>
            <p:nvPr/>
          </p:nvSpPr>
          <p:spPr>
            <a:xfrm>
              <a:off x="4800600" y="2288734"/>
              <a:ext cx="920016" cy="283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Joint 2</a:t>
              </a:r>
              <a:endPara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2" name="Google Shape;142;p2"/>
            <p:cNvCxnSpPr/>
            <p:nvPr/>
          </p:nvCxnSpPr>
          <p:spPr>
            <a:xfrm rot="10800000">
              <a:off x="3941164" y="2243206"/>
              <a:ext cx="814636" cy="19756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3" name="Google Shape;143;p2"/>
          <p:cNvGrpSpPr/>
          <p:nvPr/>
        </p:nvGrpSpPr>
        <p:grpSpPr>
          <a:xfrm>
            <a:off x="3810000" y="895350"/>
            <a:ext cx="1191382" cy="616527"/>
            <a:chOff x="3810000" y="895350"/>
            <a:chExt cx="1191382" cy="616527"/>
          </a:xfrm>
        </p:grpSpPr>
        <p:sp>
          <p:nvSpPr>
            <p:cNvPr id="144" name="Google Shape;144;p2"/>
            <p:cNvSpPr txBox="1"/>
            <p:nvPr/>
          </p:nvSpPr>
          <p:spPr>
            <a:xfrm>
              <a:off x="3810000" y="895350"/>
              <a:ext cx="920016" cy="283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Arm 2</a:t>
              </a:r>
              <a:endPara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4664165" y="1200150"/>
              <a:ext cx="337217" cy="31172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7206864" y="666750"/>
            <a:ext cx="1835538" cy="838200"/>
            <a:chOff x="7233950" y="702504"/>
            <a:chExt cx="1376653" cy="591904"/>
          </a:xfrm>
        </p:grpSpPr>
        <p:sp>
          <p:nvSpPr>
            <p:cNvPr id="147" name="Google Shape;147;p2"/>
            <p:cNvSpPr txBox="1"/>
            <p:nvPr/>
          </p:nvSpPr>
          <p:spPr>
            <a:xfrm>
              <a:off x="7429503" y="702504"/>
              <a:ext cx="1181100" cy="5919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Gripper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(End effecter) </a:t>
              </a:r>
              <a:endPara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8" name="Google Shape;148;p2"/>
            <p:cNvCxnSpPr/>
            <p:nvPr/>
          </p:nvCxnSpPr>
          <p:spPr>
            <a:xfrm rot="10800000">
              <a:off x="7233950" y="863932"/>
              <a:ext cx="481302" cy="5380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49" name="Google Shape;149;p2"/>
          <p:cNvSpPr/>
          <p:nvPr/>
        </p:nvSpPr>
        <p:spPr>
          <a:xfrm rot="9697733">
            <a:off x="3227502" y="1744347"/>
            <a:ext cx="840093" cy="791383"/>
          </a:xfrm>
          <a:custGeom>
            <a:rect b="b" l="l" r="r" t="t"/>
            <a:pathLst>
              <a:path extrusionOk="0" fill="none" h="43181" w="43200">
                <a:moveTo>
                  <a:pt x="20701" y="43181"/>
                </a:moveTo>
                <a:cubicBezTo>
                  <a:pt x="9131" y="42699"/>
                  <a:pt x="0" y="3318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extrusionOk="0" h="43181" w="43200">
                <a:moveTo>
                  <a:pt x="20701" y="43181"/>
                </a:moveTo>
                <a:cubicBezTo>
                  <a:pt x="9131" y="42699"/>
                  <a:pt x="0" y="3318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"/>
          <p:cNvSpPr/>
          <p:nvPr/>
        </p:nvSpPr>
        <p:spPr>
          <a:xfrm rot="10800000">
            <a:off x="2074550" y="3028950"/>
            <a:ext cx="821050" cy="780888"/>
          </a:xfrm>
          <a:custGeom>
            <a:rect b="b" l="l" r="r" t="t"/>
            <a:pathLst>
              <a:path extrusionOk="0" fill="none" h="43200" w="41092">
                <a:moveTo>
                  <a:pt x="26092" y="42727"/>
                </a:moveTo>
                <a:cubicBezTo>
                  <a:pt x="24615" y="43041"/>
                  <a:pt x="23110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9923" y="-1"/>
                  <a:pt x="37505" y="4782"/>
                  <a:pt x="41092" y="12292"/>
                </a:cubicBezTo>
              </a:path>
              <a:path extrusionOk="0" h="43200" w="41092">
                <a:moveTo>
                  <a:pt x="26092" y="42727"/>
                </a:moveTo>
                <a:cubicBezTo>
                  <a:pt x="24615" y="43041"/>
                  <a:pt x="23110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9923" y="-1"/>
                  <a:pt x="37505" y="4782"/>
                  <a:pt x="41092" y="12292"/>
                </a:cubicBezTo>
                <a:lnTo>
                  <a:pt x="21600" y="216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"/>
          <p:cNvSpPr/>
          <p:nvPr/>
        </p:nvSpPr>
        <p:spPr>
          <a:xfrm rot="-1192891">
            <a:off x="5680524" y="912346"/>
            <a:ext cx="228516" cy="733563"/>
          </a:xfrm>
          <a:custGeom>
            <a:rect b="b" l="l" r="r" t="t"/>
            <a:pathLst>
              <a:path extrusionOk="0" fill="none" h="43200" w="41391">
                <a:moveTo>
                  <a:pt x="38854" y="34594"/>
                </a:moveTo>
                <a:cubicBezTo>
                  <a:pt x="34773" y="40013"/>
                  <a:pt x="28383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0183" y="-1"/>
                  <a:pt x="37952" y="5082"/>
                  <a:pt x="41391" y="12946"/>
                </a:cubicBezTo>
              </a:path>
              <a:path extrusionOk="0" h="43200" w="41391">
                <a:moveTo>
                  <a:pt x="38854" y="34594"/>
                </a:moveTo>
                <a:cubicBezTo>
                  <a:pt x="34773" y="40013"/>
                  <a:pt x="28383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0183" y="-1"/>
                  <a:pt x="37952" y="5082"/>
                  <a:pt x="41391" y="12946"/>
                </a:cubicBezTo>
                <a:lnTo>
                  <a:pt x="21600" y="216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2"/>
          <p:cNvGrpSpPr/>
          <p:nvPr/>
        </p:nvGrpSpPr>
        <p:grpSpPr>
          <a:xfrm>
            <a:off x="5993216" y="1397805"/>
            <a:ext cx="1099000" cy="640545"/>
            <a:chOff x="5993216" y="1397805"/>
            <a:chExt cx="1099000" cy="640545"/>
          </a:xfrm>
        </p:grpSpPr>
        <p:sp>
          <p:nvSpPr>
            <p:cNvPr id="153" name="Google Shape;153;p2"/>
            <p:cNvSpPr txBox="1"/>
            <p:nvPr/>
          </p:nvSpPr>
          <p:spPr>
            <a:xfrm>
              <a:off x="6172200" y="1755334"/>
              <a:ext cx="920016" cy="283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Wrist</a:t>
              </a:r>
              <a:endPara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993216" y="1397805"/>
              <a:ext cx="619453" cy="357530"/>
            </a:xfrm>
            <a:custGeom>
              <a:rect b="b" l="l" r="r" t="t"/>
              <a:pathLst>
                <a:path extrusionOk="0" h="523" w="676">
                  <a:moveTo>
                    <a:pt x="676" y="523"/>
                  </a:moveTo>
                  <a:cubicBezTo>
                    <a:pt x="563" y="339"/>
                    <a:pt x="451" y="156"/>
                    <a:pt x="338" y="78"/>
                  </a:cubicBezTo>
                  <a:cubicBezTo>
                    <a:pt x="225" y="0"/>
                    <a:pt x="112" y="29"/>
                    <a:pt x="0" y="5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5" name="Google Shape;155;p2"/>
          <p:cNvCxnSpPr/>
          <p:nvPr/>
        </p:nvCxnSpPr>
        <p:spPr>
          <a:xfrm flipH="1">
            <a:off x="6355175" y="1210495"/>
            <a:ext cx="393114" cy="10254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56" name="Google Shape;156;p2"/>
          <p:cNvGrpSpPr/>
          <p:nvPr/>
        </p:nvGrpSpPr>
        <p:grpSpPr>
          <a:xfrm>
            <a:off x="4419600" y="209550"/>
            <a:ext cx="2674345" cy="902551"/>
            <a:chOff x="4419600" y="209550"/>
            <a:chExt cx="2674345" cy="902551"/>
          </a:xfrm>
        </p:grpSpPr>
        <p:sp>
          <p:nvSpPr>
            <p:cNvPr id="157" name="Google Shape;157;p2"/>
            <p:cNvSpPr txBox="1"/>
            <p:nvPr/>
          </p:nvSpPr>
          <p:spPr>
            <a:xfrm>
              <a:off x="4419600" y="209550"/>
              <a:ext cx="2674345" cy="5065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Prismatic Joint (Linear)</a:t>
              </a:r>
              <a:endPara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" name="Google Shape;158;p2"/>
            <p:cNvCxnSpPr/>
            <p:nvPr/>
          </p:nvCxnSpPr>
          <p:spPr>
            <a:xfrm>
              <a:off x="6148080" y="742950"/>
              <a:ext cx="171358" cy="3691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9" name="Google Shape;159;p2"/>
          <p:cNvSpPr txBox="1"/>
          <p:nvPr/>
        </p:nvSpPr>
        <p:spPr>
          <a:xfrm>
            <a:off x="5867400" y="2952750"/>
            <a:ext cx="2971800" cy="158876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Base, Arms, Joints, Wrist, Slider and Gripper –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Mechanical Structure of a Robotic Manipulator</a:t>
            </a:r>
            <a:endParaRPr b="0" i="0" sz="3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162" name="Google Shape;162;p2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163" name="Google Shape;16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64" name="Google Shape;164;p2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165" name="Google Shape;165;p2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Harshavardhan\datafolder\hmksave\hmk vit\VIT 2018-20\RMC Theory Lectures PPTs Videos  and Notes etc\Images For Lect 4 Mechanical Components\bevel gears gif 2.gif" id="449" name="Google Shape;4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300" y="342901"/>
            <a:ext cx="3467100" cy="2228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arshavardhan\datafolder\hmksave\hmk vit\VIT 2018-20\RMC Theory Lectures PPTs Videos  and Notes etc\Images For Lect 4 Mechanical Components\bevel helical gear.gif" id="450" name="Google Shape;4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647700"/>
            <a:ext cx="368300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9"/>
          <p:cNvSpPr txBox="1"/>
          <p:nvPr/>
        </p:nvSpPr>
        <p:spPr>
          <a:xfrm>
            <a:off x="4572000" y="2571750"/>
            <a:ext cx="3581400" cy="523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Bevel  Gears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9"/>
          <p:cNvSpPr txBox="1"/>
          <p:nvPr/>
        </p:nvSpPr>
        <p:spPr>
          <a:xfrm>
            <a:off x="8382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455" name="Google Shape;455;p19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56" name="Google Shape;456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57" name="Google Shape;457;p19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58" name="Google Shape;458;p19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0"/>
          <p:cNvGrpSpPr/>
          <p:nvPr/>
        </p:nvGrpSpPr>
        <p:grpSpPr>
          <a:xfrm>
            <a:off x="762000" y="571500"/>
            <a:ext cx="3657600" cy="2914650"/>
            <a:chOff x="762000" y="571500"/>
            <a:chExt cx="3657600" cy="2914650"/>
          </a:xfrm>
        </p:grpSpPr>
        <p:pic>
          <p:nvPicPr>
            <p:cNvPr descr="F:\Robotics Course\material for PPT\Rack and Pinion.jpg" id="464" name="Google Shape;46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7658" y="571500"/>
              <a:ext cx="3641942" cy="291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20"/>
            <p:cNvSpPr txBox="1"/>
            <p:nvPr/>
          </p:nvSpPr>
          <p:spPr>
            <a:xfrm>
              <a:off x="762000" y="2901375"/>
              <a:ext cx="31242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Rack and Pinion</a:t>
              </a:r>
              <a:endParaRPr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20"/>
          <p:cNvGrpSpPr/>
          <p:nvPr/>
        </p:nvGrpSpPr>
        <p:grpSpPr>
          <a:xfrm>
            <a:off x="4572000" y="1529775"/>
            <a:ext cx="4343400" cy="3099375"/>
            <a:chOff x="4572000" y="1529775"/>
            <a:chExt cx="4343400" cy="3099375"/>
          </a:xfrm>
        </p:grpSpPr>
        <p:pic>
          <p:nvPicPr>
            <p:cNvPr descr="F:\Robotics Course\material for PPT\planetary.png" id="467" name="Google Shape;46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84700" y="2114550"/>
              <a:ext cx="4330700" cy="251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20"/>
            <p:cNvSpPr txBox="1"/>
            <p:nvPr/>
          </p:nvSpPr>
          <p:spPr>
            <a:xfrm>
              <a:off x="4572000" y="1529775"/>
              <a:ext cx="4343400" cy="5847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Planetary Gears</a:t>
              </a:r>
              <a:endParaRPr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9" name="Google Shape;469;p20"/>
          <p:cNvSpPr txBox="1"/>
          <p:nvPr/>
        </p:nvSpPr>
        <p:spPr>
          <a:xfrm>
            <a:off x="9906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472" name="Google Shape;472;p20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73" name="Google Shape;473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74" name="Google Shape;474;p20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75" name="Google Shape;475;p20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1"/>
          <p:cNvGrpSpPr/>
          <p:nvPr/>
        </p:nvGrpSpPr>
        <p:grpSpPr>
          <a:xfrm>
            <a:off x="838200" y="492919"/>
            <a:ext cx="3276600" cy="2290465"/>
            <a:chOff x="838200" y="492919"/>
            <a:chExt cx="3276600" cy="2290465"/>
          </a:xfrm>
        </p:grpSpPr>
        <p:pic>
          <p:nvPicPr>
            <p:cNvPr descr="D:\Harshavardhan\datafolder\hmksave\hmk vit\VIT 2018-20\RMC Theory Lectures PPTs Videos  and Notes etc\Images For Lect 4 Mechanical Components\Rack_and_pinion.gif" id="481" name="Google Shape;481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8200" y="492919"/>
              <a:ext cx="3276600" cy="2224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21"/>
            <p:cNvSpPr txBox="1"/>
            <p:nvPr/>
          </p:nvSpPr>
          <p:spPr>
            <a:xfrm>
              <a:off x="838200" y="2321719"/>
              <a:ext cx="3276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Rack and Pinion</a:t>
              </a:r>
              <a:endParaRPr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21"/>
          <p:cNvSpPr txBox="1"/>
          <p:nvPr/>
        </p:nvSpPr>
        <p:spPr>
          <a:xfrm>
            <a:off x="7620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486" name="Google Shape;486;p21"/>
          <p:cNvGrpSpPr/>
          <p:nvPr/>
        </p:nvGrpSpPr>
        <p:grpSpPr>
          <a:xfrm>
            <a:off x="838200" y="2876550"/>
            <a:ext cx="7086600" cy="2038350"/>
            <a:chOff x="838200" y="2721769"/>
            <a:chExt cx="7164474" cy="2193131"/>
          </a:xfrm>
        </p:grpSpPr>
        <p:pic>
          <p:nvPicPr>
            <p:cNvPr descr="D:\Harshavardhan\datafolder\hmksave\hmk vit\VIT 2018-20\RMC Theory Lectures PPTs Videos  and Notes etc\Images For Lect 4 Mechanical Components\rack and pinion application.gif"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200" y="2721769"/>
              <a:ext cx="5196993" cy="2193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21"/>
            <p:cNvSpPr txBox="1"/>
            <p:nvPr/>
          </p:nvSpPr>
          <p:spPr>
            <a:xfrm>
              <a:off x="5259474" y="3714750"/>
              <a:ext cx="2743200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Application of R&amp;P</a:t>
              </a:r>
              <a:endParaRPr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21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90" name="Google Shape;490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91" name="Google Shape;491;p21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92" name="Google Shape;492;p21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cxnSp>
        <p:nvCxnSpPr>
          <p:cNvPr id="493" name="Google Shape;493;p21"/>
          <p:cNvCxnSpPr/>
          <p:nvPr/>
        </p:nvCxnSpPr>
        <p:spPr>
          <a:xfrm rot="-5400000">
            <a:off x="1066006" y="2114550"/>
            <a:ext cx="534194" cy="7699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494" name="Google Shape;494;p21"/>
          <p:cNvSpPr/>
          <p:nvPr/>
        </p:nvSpPr>
        <p:spPr>
          <a:xfrm>
            <a:off x="2633031" y="1410159"/>
            <a:ext cx="1221037" cy="1597446"/>
          </a:xfrm>
          <a:custGeom>
            <a:rect b="b" l="l" r="r" t="t"/>
            <a:pathLst>
              <a:path extrusionOk="0" h="1597446" w="1221037">
                <a:moveTo>
                  <a:pt x="0" y="1333041"/>
                </a:moveTo>
                <a:cubicBezTo>
                  <a:pt x="114759" y="1465243"/>
                  <a:pt x="229518" y="1597446"/>
                  <a:pt x="418641" y="1476260"/>
                </a:cubicBezTo>
                <a:cubicBezTo>
                  <a:pt x="607764" y="1355075"/>
                  <a:pt x="1048439" y="851971"/>
                  <a:pt x="1134738" y="605928"/>
                </a:cubicBezTo>
                <a:cubicBezTo>
                  <a:pt x="1221037" y="359885"/>
                  <a:pt x="1078735" y="179942"/>
                  <a:pt x="936434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5" name="Google Shape;495;p21"/>
          <p:cNvGrpSpPr/>
          <p:nvPr/>
        </p:nvGrpSpPr>
        <p:grpSpPr>
          <a:xfrm>
            <a:off x="4419600" y="209550"/>
            <a:ext cx="4572000" cy="3161788"/>
            <a:chOff x="4419600" y="209550"/>
            <a:chExt cx="4572000" cy="3161788"/>
          </a:xfrm>
        </p:grpSpPr>
        <p:grpSp>
          <p:nvGrpSpPr>
            <p:cNvPr id="496" name="Google Shape;496;p21"/>
            <p:cNvGrpSpPr/>
            <p:nvPr/>
          </p:nvGrpSpPr>
          <p:grpSpPr>
            <a:xfrm>
              <a:off x="5181599" y="209550"/>
              <a:ext cx="3429001" cy="3161788"/>
              <a:chOff x="4649893" y="223052"/>
              <a:chExt cx="3352801" cy="2601569"/>
            </a:xfrm>
          </p:grpSpPr>
          <p:pic>
            <p:nvPicPr>
              <p:cNvPr descr="D:\Harshavardhan\datafolder\hmksave\hmk vit\VIT 2018-20\RMC Theory Lectures PPTs Videos  and Notes etc\Images For Lect 4 Mechanical Components\planetary gear.gif" id="497" name="Google Shape;497;p2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49893" y="223052"/>
                <a:ext cx="3352799" cy="22432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8" name="Google Shape;498;p21"/>
              <p:cNvSpPr txBox="1"/>
              <p:nvPr/>
            </p:nvSpPr>
            <p:spPr>
              <a:xfrm>
                <a:off x="4649894" y="2417501"/>
                <a:ext cx="3352800" cy="4071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Planetary Gears</a:t>
                </a:r>
                <a:endParaRPr sz="2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9" name="Google Shape;499;p21"/>
            <p:cNvSpPr txBox="1"/>
            <p:nvPr/>
          </p:nvSpPr>
          <p:spPr>
            <a:xfrm>
              <a:off x="8077200" y="209550"/>
              <a:ext cx="914400" cy="7078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Sun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Gear</a:t>
              </a:r>
              <a:endParaRPr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1"/>
            <p:cNvSpPr txBox="1"/>
            <p:nvPr/>
          </p:nvSpPr>
          <p:spPr>
            <a:xfrm>
              <a:off x="4419600" y="1733550"/>
              <a:ext cx="1143000" cy="7078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Planet  Gears</a:t>
              </a:r>
              <a:endParaRPr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1"/>
          <p:cNvSpPr/>
          <p:nvPr/>
        </p:nvSpPr>
        <p:spPr>
          <a:xfrm>
            <a:off x="4884144" y="1068636"/>
            <a:ext cx="1042931" cy="716097"/>
          </a:xfrm>
          <a:custGeom>
            <a:rect b="b" l="l" r="r" t="t"/>
            <a:pathLst>
              <a:path extrusionOk="0" h="716097" w="1042931">
                <a:moveTo>
                  <a:pt x="139548" y="716097"/>
                </a:moveTo>
                <a:cubicBezTo>
                  <a:pt x="69774" y="489333"/>
                  <a:pt x="0" y="262569"/>
                  <a:pt x="150564" y="143219"/>
                </a:cubicBezTo>
                <a:cubicBezTo>
                  <a:pt x="301128" y="23870"/>
                  <a:pt x="672029" y="11935"/>
                  <a:pt x="1042931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1"/>
          <p:cNvSpPr/>
          <p:nvPr/>
        </p:nvSpPr>
        <p:spPr>
          <a:xfrm>
            <a:off x="5387249" y="1962150"/>
            <a:ext cx="2156552" cy="894891"/>
          </a:xfrm>
          <a:custGeom>
            <a:rect b="b" l="l" r="r" t="t"/>
            <a:pathLst>
              <a:path extrusionOk="0" h="1028241" w="2269475">
                <a:moveTo>
                  <a:pt x="0" y="484742"/>
                </a:moveTo>
                <a:cubicBezTo>
                  <a:pt x="416805" y="756491"/>
                  <a:pt x="833610" y="1028241"/>
                  <a:pt x="1211856" y="947451"/>
                </a:cubicBezTo>
                <a:cubicBezTo>
                  <a:pt x="1590102" y="866661"/>
                  <a:pt x="1929788" y="433330"/>
                  <a:pt x="2269475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3" name="Google Shape;503;p21"/>
          <p:cNvCxnSpPr/>
          <p:nvPr/>
        </p:nvCxnSpPr>
        <p:spPr>
          <a:xfrm flipH="1">
            <a:off x="7162801" y="591344"/>
            <a:ext cx="989805" cy="76120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Robotics Course\material for PPT\Worm-Gear-and-Wheel.png" id="508" name="Google Shape;5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534430"/>
            <a:ext cx="4419600" cy="2059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Robotics Course\material for PPT\worm_gear 2.png" id="509" name="Google Shape;5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2121694"/>
            <a:ext cx="4914900" cy="267890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2"/>
          <p:cNvSpPr txBox="1"/>
          <p:nvPr/>
        </p:nvSpPr>
        <p:spPr>
          <a:xfrm>
            <a:off x="5638800" y="800100"/>
            <a:ext cx="29718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Worm and Worm Wheel</a:t>
            </a:r>
            <a:endParaRPr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2"/>
          <p:cNvSpPr txBox="1"/>
          <p:nvPr/>
        </p:nvSpPr>
        <p:spPr>
          <a:xfrm>
            <a:off x="7620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514" name="Google Shape;514;p22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515" name="Google Shape;51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516" name="Google Shape;516;p22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517" name="Google Shape;517;p22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3"/>
          <p:cNvSpPr txBox="1"/>
          <p:nvPr/>
        </p:nvSpPr>
        <p:spPr>
          <a:xfrm>
            <a:off x="5257801" y="742950"/>
            <a:ext cx="25908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Worm and Worm Wheel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Harshavardhan\datafolder\hmksave\hmk vit\VIT 2018-20\RMC Theory Lectures PPTs Videos  and Notes etc\Images For Lect 4 Mechanical Components\worm and worm wheel.gif" id="523" name="Google Shape;5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1809750"/>
            <a:ext cx="4495800" cy="268301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3"/>
          <p:cNvSpPr txBox="1"/>
          <p:nvPr/>
        </p:nvSpPr>
        <p:spPr>
          <a:xfrm>
            <a:off x="7620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527" name="Google Shape;527;p23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528" name="Google Shape;528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529" name="Google Shape;529;p23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530" name="Google Shape;530;p23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pic>
        <p:nvPicPr>
          <p:cNvPr descr="D:\H M Khare Data\Khare D\EED\EED Staff\HMK\Activities\AUTONOMY 2008\Autonomy 2011 onwards\AY 20202021 New Robotics Course\1 RMC 1920 Theory Lectures PPTs Videos  and Notes etc\Images For Lect 4 Mechanical Components\Worm and Wheel.gif" id="531" name="Google Shape;53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590550"/>
            <a:ext cx="3891847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Harshavardhan\datafolder\hmksave\hmk vit\VIT 2018-20\RMC Theory Lectures PPTs Videos  and Notes etc\Images For Lect 4 Mechanical Components\washer spring assembly.jpg" id="536" name="Google Shape;5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394475" y="500876"/>
            <a:ext cx="2868650" cy="213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8" name="Google Shape;538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pic>
        <p:nvPicPr>
          <p:cNvPr descr="D:\Harshavardhan\datafolder\hmksave\hmk vit\VIT 2018-20\RMC Theory Lectures PPTs Videos  and Notes etc\Images For Lect 4 Mechanical Components\rack and pinion application.gif" id="539" name="Google Shape;53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2946196"/>
            <a:ext cx="4800600" cy="2025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arshavardhan\datafolder\hmksave\hmk vit\VIT 2018-20\RMC Theory Lectures PPTs Videos  and Notes etc\Images For Lect 4 Mechanical Components\rivet nail screw bolt.png" id="540" name="Google Shape;54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3167986"/>
            <a:ext cx="3429000" cy="1804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24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542" name="Google Shape;542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543" name="Google Shape;543;p24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544" name="Google Shape;544;p24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pic>
        <p:nvPicPr>
          <p:cNvPr descr="D:\Harshavardhan\datafolder\hmksave\hmk vit\VIT 2018-20\RMC Theory Lectures PPTs Videos  and Notes etc\Images For Lect 4 Mechanical Components\spur gear gif.gif" id="545" name="Google Shape;54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1800" y="133350"/>
            <a:ext cx="32258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arshavardhan\datafolder\hmksave\hmk vit\VIT 2018-20\RMC Theory Lectures PPTs Videos  and Notes etc\Images For Lect 4 Mechanical Components\bevel helical gear.gif" id="546" name="Google Shape;54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2901" y="133350"/>
            <a:ext cx="4048699" cy="227739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4"/>
          <p:cNvSpPr txBox="1"/>
          <p:nvPr/>
        </p:nvSpPr>
        <p:spPr>
          <a:xfrm rot="-601618">
            <a:off x="1120027" y="703589"/>
            <a:ext cx="6858000" cy="3477875"/>
          </a:xfrm>
          <a:prstGeom prst="rect">
            <a:avLst/>
          </a:prstGeom>
          <a:blipFill rotWithShape="1">
            <a:blip r:embed="rId9">
              <a:alphaModFix/>
            </a:blip>
            <a:tile algn="tl" flip="none" tx="0" sx="100000" ty="0" sy="100000"/>
          </a:blip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Thanks !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Components – 1</a:t>
            </a:r>
            <a:endParaRPr b="1" sz="7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FY – DESH – VIT</a:t>
            </a:r>
            <a:endParaRPr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Harshavardhan\datafolder\hmksave\hmk vit\VIT 2018-20\RMC Theory Lectures PPTs Videos  and Notes etc\Images For Lect 4 Mechanical Components\bolt half threaded.jpg" id="170" name="Google Shape;1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246" y="2647950"/>
            <a:ext cx="278775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arshavardhan\datafolder\hmksave\hmk vit\VIT 2018-20\RMC Theory Lectures PPTs Videos  and Notes etc\Images For Lect 4 Mechanical Components\nut and bolt with knurling.jpg" id="171" name="Google Shape;1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457200"/>
            <a:ext cx="23622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arshavardhan\datafolder\hmksave\hmk vit\VIT 2018-20\RMC Theory Lectures PPTs Videos  and Notes etc\Images For Lect 4 Mechanical Components\Nut-bolt normal.jpg" id="172" name="Google Shape;17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457200"/>
            <a:ext cx="22098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arshavardhan\datafolder\hmksave\hmk vit\VIT 2018-20\RMC Theory Lectures PPTs Videos  and Notes etc\Images For Lect 4 Mechanical Components\square head bolt.jpg" id="173" name="Google Shape;17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2647950"/>
            <a:ext cx="190500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 txBox="1"/>
          <p:nvPr/>
        </p:nvSpPr>
        <p:spPr>
          <a:xfrm>
            <a:off x="3733800" y="514350"/>
            <a:ext cx="20574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Nut and Bolt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685800" y="3943350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Square headed bolt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5867400" y="3943350"/>
            <a:ext cx="289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Half threaded bolt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"/>
          <p:cNvSpPr txBox="1"/>
          <p:nvPr/>
        </p:nvSpPr>
        <p:spPr>
          <a:xfrm>
            <a:off x="838200" y="5715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180" name="Google Shape;180;p3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181" name="Google Shape;181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82" name="Google Shape;182;p3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183" name="Google Shape;183;p3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184" name="Google Shape;184;p3"/>
          <p:cNvSpPr txBox="1"/>
          <p:nvPr/>
        </p:nvSpPr>
        <p:spPr>
          <a:xfrm>
            <a:off x="3429000" y="1131153"/>
            <a:ext cx="266700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Which one of these is the Nut ? 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"/>
          <p:cNvSpPr txBox="1"/>
          <p:nvPr/>
        </p:nvSpPr>
        <p:spPr>
          <a:xfrm>
            <a:off x="1981200" y="1657350"/>
            <a:ext cx="2057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Washer 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hare sir\Desktop\washers.jpg" id="190" name="Google Shape;1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0" y="400050"/>
            <a:ext cx="3733800" cy="230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hare sir\Desktop\spring washer.jpg" id="191" name="Google Shape;19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2800350"/>
            <a:ext cx="39624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195" name="Google Shape;195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96" name="Google Shape;196;p4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197" name="Google Shape;197;p4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198" name="Google Shape;198;p4"/>
          <p:cNvSpPr txBox="1"/>
          <p:nvPr/>
        </p:nvSpPr>
        <p:spPr>
          <a:xfrm>
            <a:off x="5715000" y="2678490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Plane washer</a:t>
            </a:r>
            <a:endParaRPr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"/>
          <p:cNvSpPr txBox="1"/>
          <p:nvPr/>
        </p:nvSpPr>
        <p:spPr>
          <a:xfrm>
            <a:off x="5334000" y="4019550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Spring washer</a:t>
            </a:r>
            <a:endParaRPr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838200" y="5715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Robotics Course\material for PPT\Nut and Bolt 1.jpg" id="205" name="Google Shape;2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10533" y="1565018"/>
            <a:ext cx="3523242" cy="172670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"/>
          <p:cNvSpPr txBox="1"/>
          <p:nvPr/>
        </p:nvSpPr>
        <p:spPr>
          <a:xfrm>
            <a:off x="990600" y="4229101"/>
            <a:ext cx="6629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Nut and Bolt and washer assembly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Harshavardhan\datafolder\hmksave\hmk vit\VIT 2018-20\RMC Theory Lectures PPTs Videos  and Notes etc\Images For Lect 4 Mechanical Components\Bolt Nut and Washer.jpg" id="207" name="Google Shape;20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552824" y="1112332"/>
            <a:ext cx="3574287" cy="269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arshavardhan\datafolder\hmksave\hmk vit\VIT 2018-20\RMC Theory Lectures PPTs Videos  and Notes etc\Images For Lect 4 Mechanical Components\washer spring assembly.jpg" id="208" name="Google Shape;20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2493033" y="1119425"/>
            <a:ext cx="3528797" cy="262459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11" name="Google Shape;211;p5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12" name="Google Shape;212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13" name="Google Shape;213;p5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14" name="Google Shape;214;p5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215" name="Google Shape;215;p5"/>
          <p:cNvSpPr txBox="1"/>
          <p:nvPr/>
        </p:nvSpPr>
        <p:spPr>
          <a:xfrm>
            <a:off x="838200" y="5715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:\Robotics Course\Robotics Course - Topic wise Detaiils\Robotics Theory Lectures\Images For Lect 5 Electrical Elex\screws 1.jpg" id="220" name="Google Shape;2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9094" y="634424"/>
            <a:ext cx="1917705" cy="292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Robotics Course\Robotics Course - Topic wise Detaiils\Robotics Theory Lectures\Images For Lect 5 Electrical Elex\screws 2.jpg" id="221" name="Google Shape;22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533285" y="1313836"/>
            <a:ext cx="2927926" cy="15691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"/>
          <p:cNvSpPr txBox="1"/>
          <p:nvPr/>
        </p:nvSpPr>
        <p:spPr>
          <a:xfrm>
            <a:off x="5867400" y="3562350"/>
            <a:ext cx="2133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Screws</a:t>
            </a:r>
            <a:endParaRPr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1219200" y="3323332"/>
            <a:ext cx="34290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Round head bolt with Slot</a:t>
            </a:r>
            <a:endParaRPr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Harshavardhan\datafolder\hmksave\hmk vit\VIT 2018-20\RMC Theory Lectures PPTs Videos  and Notes etc\Images For Lect 4 Mechanical Components\Round head bolt.jpg" id="224" name="Google Shape;22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634424"/>
            <a:ext cx="335280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27" name="Google Shape;227;p6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28" name="Google Shape;228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29" name="Google Shape;229;p6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30" name="Google Shape;230;p6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231" name="Google Shape;231;p6"/>
          <p:cNvSpPr txBox="1"/>
          <p:nvPr/>
        </p:nvSpPr>
        <p:spPr>
          <a:xfrm>
            <a:off x="838200" y="5715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Harshavardhan\datafolder\hmksave\hmk vit\VIT 2018-20\RMC Theory Lectures PPTs Videos  and Notes etc\Images For Lect 4 Mechanical Components\rivet nail screw bolt.png" id="236" name="Google Shape;2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544" y="514350"/>
            <a:ext cx="6191656" cy="325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"/>
          <p:cNvSpPr txBox="1"/>
          <p:nvPr/>
        </p:nvSpPr>
        <p:spPr>
          <a:xfrm>
            <a:off x="13716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40" name="Google Shape;240;p7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41" name="Google Shape;241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42" name="Google Shape;242;p7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43" name="Google Shape;243;p7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Harshavardhan\datafolder\hmksave\hmk vit\VIT 2018-20\RMC Theory Lectures PPTs Videos  and Notes etc\Images For Lect 4 Mechanical Components\rivet nail screw bolt.png" id="248" name="Google Shape;2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590550"/>
            <a:ext cx="434502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8"/>
          <p:cNvSpPr txBox="1"/>
          <p:nvPr/>
        </p:nvSpPr>
        <p:spPr>
          <a:xfrm>
            <a:off x="685800" y="5715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52" name="Google Shape;252;p8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53" name="Google Shape;253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54" name="Google Shape;254;p8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55" name="Google Shape;255;p8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762000" y="3105150"/>
            <a:ext cx="3228975" cy="1419225"/>
            <a:chOff x="762000" y="3105150"/>
            <a:chExt cx="3228975" cy="1419225"/>
          </a:xfrm>
        </p:grpSpPr>
        <p:pic>
          <p:nvPicPr>
            <p:cNvPr descr="D:\H M Khare Data\Khare D\EED\EED Staff\HMK\Activities\AUTONOMY 2008\Autonomy 2011 onwards\AY 20202021 New Robotics Course\1 RMC 1920 Theory Lectures PPTs Videos  and Notes etc\Images For Lect 4 Mechanical Components\Spanner.jpg" id="257" name="Google Shape;257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2000" y="3105150"/>
              <a:ext cx="3228975" cy="141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8"/>
            <p:cNvSpPr txBox="1"/>
            <p:nvPr/>
          </p:nvSpPr>
          <p:spPr>
            <a:xfrm>
              <a:off x="2971800" y="3867150"/>
              <a:ext cx="5334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b="1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8"/>
          <p:cNvGrpSpPr/>
          <p:nvPr/>
        </p:nvGrpSpPr>
        <p:grpSpPr>
          <a:xfrm>
            <a:off x="5334000" y="590550"/>
            <a:ext cx="1905000" cy="1905000"/>
            <a:chOff x="5410200" y="590550"/>
            <a:chExt cx="1905000" cy="1905000"/>
          </a:xfrm>
        </p:grpSpPr>
        <p:pic>
          <p:nvPicPr>
            <p:cNvPr descr="D:\H M Khare Data\Khare D\EED\EED Staff\HMK\Activities\AUTONOMY 2008\Autonomy 2011 onwards\AY 20202021 New Robotics Course\1 RMC 1920 Theory Lectures PPTs Videos  and Notes etc\Images For Lect 4 Mechanical Components\Screw driver Flat.jpg" id="260" name="Google Shape;260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10200" y="590550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8"/>
            <p:cNvSpPr txBox="1"/>
            <p:nvPr/>
          </p:nvSpPr>
          <p:spPr>
            <a:xfrm>
              <a:off x="5638800" y="895350"/>
              <a:ext cx="5334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6357912" y="1885950"/>
            <a:ext cx="2633688" cy="1752600"/>
            <a:chOff x="6281712" y="1962150"/>
            <a:chExt cx="2633688" cy="1752600"/>
          </a:xfrm>
        </p:grpSpPr>
        <p:pic>
          <p:nvPicPr>
            <p:cNvPr descr="D:\H M Khare Data\Khare D\EED\EED Staff\HMK\Activities\AUTONOMY 2008\Autonomy 2011 onwards\AY 20202021 New Robotics Course\1 RMC 1920 Theory Lectures PPTs Videos  and Notes etc\Images For Lect 4 Mechanical Components\Hammer.jpg" id="263" name="Google Shape;263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81712" y="1962150"/>
              <a:ext cx="2633688" cy="175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8"/>
            <p:cNvSpPr txBox="1"/>
            <p:nvPr/>
          </p:nvSpPr>
          <p:spPr>
            <a:xfrm>
              <a:off x="8001000" y="2266950"/>
              <a:ext cx="5334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8"/>
          <p:cNvGrpSpPr/>
          <p:nvPr/>
        </p:nvGrpSpPr>
        <p:grpSpPr>
          <a:xfrm>
            <a:off x="4238625" y="3105150"/>
            <a:ext cx="3228975" cy="1781175"/>
            <a:chOff x="3781425" y="3105150"/>
            <a:chExt cx="3228975" cy="1781175"/>
          </a:xfrm>
        </p:grpSpPr>
        <p:pic>
          <p:nvPicPr>
            <p:cNvPr descr="D:\H M Khare Data\Khare D\EED\EED Staff\HMK\Activities\AUTONOMY 2008\Autonomy 2011 onwards\AY 20202021 New Robotics Course\1 RMC 1920 Theory Lectures PPTs Videos  and Notes etc\Images For Lect 4 Mechanical Components\screw driver star.jpg" id="266" name="Google Shape;266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781425" y="3105150"/>
              <a:ext cx="3228975" cy="178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8"/>
            <p:cNvSpPr txBox="1"/>
            <p:nvPr/>
          </p:nvSpPr>
          <p:spPr>
            <a:xfrm>
              <a:off x="6019800" y="4171950"/>
              <a:ext cx="5334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8"/>
          <p:cNvSpPr txBox="1"/>
          <p:nvPr/>
        </p:nvSpPr>
        <p:spPr>
          <a:xfrm>
            <a:off x="3505200" y="68818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Match the pairs …..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9"/>
          <p:cNvGrpSpPr/>
          <p:nvPr/>
        </p:nvGrpSpPr>
        <p:grpSpPr>
          <a:xfrm>
            <a:off x="762000" y="438150"/>
            <a:ext cx="4648200" cy="3190886"/>
            <a:chOff x="1905000" y="685800"/>
            <a:chExt cx="4648200" cy="4254515"/>
          </a:xfrm>
        </p:grpSpPr>
        <p:pic>
          <p:nvPicPr>
            <p:cNvPr descr="H:\Robotics Course\Robotics Course - Topic wise Detaiils\Robotics Theory Lectures\Images For Lect 5 Electrical Elex\screw 5.jpg" id="274" name="Google Shape;27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14800" y="685800"/>
              <a:ext cx="2438400" cy="2535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:\Robotics Course\Robotics Course - Topic wise Detaiils\Robotics Theory Lectures\Images For Lect 5 Electrical Elex\allen-key 2.gif" id="275" name="Google Shape;27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5000" y="3099912"/>
              <a:ext cx="3352800" cy="1840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:\Robotics Course\Robotics Course - Topic wise Detaiils\Robotics Theory Lectures\Images For Lect 5 Electrical Elex\allen key_.jpg" id="276" name="Google Shape;276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0" y="685800"/>
              <a:ext cx="2222500" cy="2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9"/>
            <p:cNvSpPr txBox="1"/>
            <p:nvPr/>
          </p:nvSpPr>
          <p:spPr>
            <a:xfrm>
              <a:off x="2971800" y="1992711"/>
              <a:ext cx="1905000" cy="1436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Allen Key and Bolt</a:t>
              </a:r>
              <a:endParaRPr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9"/>
          <p:cNvSpPr txBox="1"/>
          <p:nvPr/>
        </p:nvSpPr>
        <p:spPr>
          <a:xfrm>
            <a:off x="762000" y="5715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81" name="Google Shape;281;p9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82" name="Google Shape;282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83" name="Google Shape;283;p9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84" name="Google Shape;284;p9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pic>
        <p:nvPicPr>
          <p:cNvPr descr="D:\H M Khare Data\Khare D\EED\EED Staff\HMK\Activities\AUTONOMY 2008\Autonomy 2011 onwards\AY 20202021 New Robotics Course\1 RMC 1920 Theory Lectures PPTs Videos  and Notes etc\Images For Lect 4 Mechanical Components\Allen key and bolt.png" id="285" name="Google Shape;28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6400" y="133350"/>
            <a:ext cx="35337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 M Khare Data\Khare D\EED\EED Staff\HMK\Activities\AUTONOMY 2008\Autonomy 2011 onwards\AY 20202021 New Robotics Course\1 RMC 1920 Theory Lectures PPTs Videos  and Notes etc\Images For Lect 4 Mechanical Components\Allen ket set.jpg" id="286" name="Google Shape;28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67200" y="2419350"/>
            <a:ext cx="3549754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9"/>
          <p:cNvSpPr txBox="1"/>
          <p:nvPr/>
        </p:nvSpPr>
        <p:spPr>
          <a:xfrm>
            <a:off x="2057400" y="4182130"/>
            <a:ext cx="2209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Allen Key set</a:t>
            </a:r>
            <a:endParaRPr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Devashree</dc:creator>
</cp:coreProperties>
</file>